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8" r:id="rId1"/>
  </p:sldMasterIdLst>
  <p:notesMasterIdLst>
    <p:notesMasterId r:id="rId29"/>
  </p:notesMasterIdLst>
  <p:sldIdLst>
    <p:sldId id="256" r:id="rId2"/>
    <p:sldId id="287" r:id="rId3"/>
    <p:sldId id="289" r:id="rId4"/>
    <p:sldId id="290" r:id="rId5"/>
    <p:sldId id="288" r:id="rId6"/>
    <p:sldId id="291" r:id="rId7"/>
    <p:sldId id="292" r:id="rId8"/>
    <p:sldId id="293" r:id="rId9"/>
    <p:sldId id="280" r:id="rId10"/>
    <p:sldId id="282" r:id="rId11"/>
    <p:sldId id="283" r:id="rId12"/>
    <p:sldId id="284" r:id="rId13"/>
    <p:sldId id="281" r:id="rId14"/>
    <p:sldId id="257" r:id="rId15"/>
    <p:sldId id="285" r:id="rId16"/>
    <p:sldId id="279" r:id="rId17"/>
    <p:sldId id="294" r:id="rId18"/>
    <p:sldId id="295" r:id="rId19"/>
    <p:sldId id="296" r:id="rId20"/>
    <p:sldId id="298" r:id="rId21"/>
    <p:sldId id="302" r:id="rId22"/>
    <p:sldId id="268" r:id="rId23"/>
    <p:sldId id="297" r:id="rId24"/>
    <p:sldId id="299" r:id="rId25"/>
    <p:sldId id="301" r:id="rId26"/>
    <p:sldId id="300" r:id="rId27"/>
    <p:sldId id="278" r:id="rId2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70" d="100"/>
          <a:sy n="70" d="100"/>
        </p:scale>
        <p:origin x="-2814" y="-9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A00BA2-515A-4668-AE79-9208EF2FB64B}" type="datetimeFigureOut">
              <a:rPr lang="en-US" smtClean="0"/>
              <a:pPr/>
              <a:t>5/19/2016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E66AB8-33D0-4B59-B365-7F991B4448B6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72D5BC-2DA9-401B-90F4-A6B6FE394B77}" type="datetimeFigureOut">
              <a:rPr lang="en-US" smtClean="0"/>
              <a:pPr/>
              <a:t>5/19/2016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4D5580-D012-495B-8FAA-68AF732B6BF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72D5BC-2DA9-401B-90F4-A6B6FE394B77}" type="datetimeFigureOut">
              <a:rPr lang="en-US" smtClean="0"/>
              <a:pPr/>
              <a:t>5/19/2016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4D5580-D012-495B-8FAA-68AF732B6BF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72D5BC-2DA9-401B-90F4-A6B6FE394B77}" type="datetimeFigureOut">
              <a:rPr lang="en-US" smtClean="0"/>
              <a:pPr/>
              <a:t>5/19/2016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4D5580-D012-495B-8FAA-68AF732B6BF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72D5BC-2DA9-401B-90F4-A6B6FE394B77}" type="datetimeFigureOut">
              <a:rPr lang="en-US" smtClean="0"/>
              <a:pPr/>
              <a:t>5/19/2016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4D5580-D012-495B-8FAA-68AF732B6BF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72D5BC-2DA9-401B-90F4-A6B6FE394B77}" type="datetimeFigureOut">
              <a:rPr lang="en-US" smtClean="0"/>
              <a:pPr/>
              <a:t>5/19/2016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4D5580-D012-495B-8FAA-68AF732B6BF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72D5BC-2DA9-401B-90F4-A6B6FE394B77}" type="datetimeFigureOut">
              <a:rPr lang="en-US" smtClean="0"/>
              <a:pPr/>
              <a:t>5/19/2016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4D5580-D012-495B-8FAA-68AF732B6BF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72D5BC-2DA9-401B-90F4-A6B6FE394B77}" type="datetimeFigureOut">
              <a:rPr lang="en-US" smtClean="0"/>
              <a:pPr/>
              <a:t>5/19/2016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4D5580-D012-495B-8FAA-68AF732B6BF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72D5BC-2DA9-401B-90F4-A6B6FE394B77}" type="datetimeFigureOut">
              <a:rPr lang="en-US" smtClean="0"/>
              <a:pPr/>
              <a:t>5/19/2016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4D5580-D012-495B-8FAA-68AF732B6BF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72D5BC-2DA9-401B-90F4-A6B6FE394B77}" type="datetimeFigureOut">
              <a:rPr lang="en-US" smtClean="0"/>
              <a:pPr/>
              <a:t>5/19/2016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4D5580-D012-495B-8FAA-68AF732B6BF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72D5BC-2DA9-401B-90F4-A6B6FE394B77}" type="datetimeFigureOut">
              <a:rPr lang="en-US" smtClean="0"/>
              <a:pPr/>
              <a:t>5/19/2016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4D5580-D012-495B-8FAA-68AF732B6BF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72D5BC-2DA9-401B-90F4-A6B6FE394B77}" type="datetimeFigureOut">
              <a:rPr lang="en-US" smtClean="0"/>
              <a:pPr/>
              <a:t>5/19/2016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fld id="{824D5580-D012-495B-8FAA-68AF732B6BF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3F72D5BC-2DA9-401B-90F4-A6B6FE394B77}" type="datetimeFigureOut">
              <a:rPr lang="en-US" smtClean="0"/>
              <a:pPr/>
              <a:t>5/19/2016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824D5580-D012-495B-8FAA-68AF732B6BF6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417087" y="2057400"/>
            <a:ext cx="6314550" cy="98488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en-US" sz="5800" b="1" cap="all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  <a:latin typeface="+mj-lt"/>
              </a:rPr>
              <a:t>Graphic Engineer</a:t>
            </a:r>
            <a:endParaRPr lang="en-US" sz="5800" b="1" cap="all" spc="0" dirty="0">
              <a:ln w="0"/>
              <a:gradFill flip="none">
                <a:gsLst>
                  <a:gs pos="0">
                    <a:schemeClr val="accent1">
                      <a:tint val="75000"/>
                      <a:shade val="75000"/>
                      <a:satMod val="170000"/>
                    </a:schemeClr>
                  </a:gs>
                  <a:gs pos="49000">
                    <a:schemeClr val="accent1">
                      <a:tint val="88000"/>
                      <a:shade val="65000"/>
                      <a:satMod val="172000"/>
                    </a:schemeClr>
                  </a:gs>
                  <a:gs pos="50000">
                    <a:schemeClr val="accent1">
                      <a:shade val="65000"/>
                      <a:satMod val="130000"/>
                    </a:schemeClr>
                  </a:gs>
                  <a:gs pos="92000">
                    <a:schemeClr val="accent1">
                      <a:shade val="50000"/>
                      <a:satMod val="120000"/>
                    </a:schemeClr>
                  </a:gs>
                  <a:gs pos="100000">
                    <a:schemeClr val="accent1">
                      <a:shade val="48000"/>
                      <a:satMod val="120000"/>
                    </a:schemeClr>
                  </a:gs>
                </a:gsLst>
                <a:lin ang="5400000"/>
              </a:gradFill>
              <a:effectLst>
                <a:reflection blurRad="12700" stA="50000" endPos="50000" dist="5000" dir="5400000" sy="-100000" rotWithShape="0"/>
              </a:effectLst>
              <a:latin typeface="+mj-lt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934200" y="5181600"/>
            <a:ext cx="1981200" cy="1431925"/>
          </a:xfrm>
        </p:spPr>
        <p:txBody>
          <a:bodyPr/>
          <a:lstStyle/>
          <a:p>
            <a:endParaRPr lang="en-US" sz="1600" b="1" dirty="0" smtClean="0">
              <a:solidFill>
                <a:schemeClr val="accent2">
                  <a:lumMod val="75000"/>
                </a:schemeClr>
              </a:solidFill>
              <a:latin typeface="+mj-lt"/>
            </a:endParaRPr>
          </a:p>
          <a:p>
            <a:endParaRPr lang="en-US" sz="1600" b="1" dirty="0" smtClean="0">
              <a:solidFill>
                <a:schemeClr val="accent2">
                  <a:lumMod val="75000"/>
                </a:schemeClr>
              </a:solidFill>
              <a:latin typeface="+mj-lt"/>
            </a:endParaRPr>
          </a:p>
          <a:p>
            <a:endParaRPr lang="en-US" sz="1600" b="1" dirty="0" smtClean="0">
              <a:solidFill>
                <a:schemeClr val="accent2">
                  <a:lumMod val="75000"/>
                </a:schemeClr>
              </a:solidFill>
              <a:latin typeface="+mj-lt"/>
            </a:endParaRPr>
          </a:p>
          <a:p>
            <a:r>
              <a:rPr lang="en-US" sz="1600" b="1" dirty="0" smtClean="0">
                <a:solidFill>
                  <a:schemeClr val="accent2">
                    <a:lumMod val="75000"/>
                  </a:schemeClr>
                </a:solidFill>
                <a:latin typeface="+mj-lt"/>
              </a:rPr>
              <a:t>PRESENTED BY :</a:t>
            </a:r>
          </a:p>
          <a:p>
            <a:r>
              <a:rPr lang="en-US" sz="1800" b="1" dirty="0" err="1" smtClean="0">
                <a:solidFill>
                  <a:schemeClr val="tx2">
                    <a:lumMod val="75000"/>
                  </a:schemeClr>
                </a:solidFill>
                <a:latin typeface="+mj-lt"/>
              </a:rPr>
              <a:t>Xingmin</a:t>
            </a:r>
            <a:r>
              <a:rPr lang="en-US" sz="1800" b="1" dirty="0" smtClean="0">
                <a:solidFill>
                  <a:schemeClr val="tx2">
                    <a:lumMod val="75000"/>
                  </a:schemeClr>
                </a:solidFill>
                <a:latin typeface="+mj-lt"/>
              </a:rPr>
              <a:t> Wang</a:t>
            </a:r>
            <a:endParaRPr lang="en-US" sz="1800" b="1" dirty="0" smtClean="0">
              <a:solidFill>
                <a:schemeClr val="tx2">
                  <a:lumMod val="75000"/>
                </a:schemeClr>
              </a:solidFill>
              <a:latin typeface="+mj-lt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 smtClean="0"/>
              <a:t>Before</a:t>
            </a:r>
            <a:endParaRPr lang="zh-CN" altLang="en-US" dirty="0"/>
          </a:p>
        </p:txBody>
      </p:sp>
      <p:pic>
        <p:nvPicPr>
          <p:cNvPr id="4" name="内容占位符 3" descr="MuscleCarOnBridgeRasterizedDownsampled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670278" y="1935163"/>
            <a:ext cx="7803443" cy="4389437"/>
          </a:xfr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 smtClean="0"/>
              <a:t>After</a:t>
            </a:r>
            <a:endParaRPr lang="zh-CN" altLang="en-US" dirty="0"/>
          </a:p>
        </p:txBody>
      </p:sp>
      <p:pic>
        <p:nvPicPr>
          <p:cNvPr id="4" name="内容占位符 3" descr="MuscleCarOnBridgeRasterizedDownsampled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670278" y="1935163"/>
            <a:ext cx="7803443" cy="4389436"/>
          </a:xfr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E:\My Documents\20120123223624_UZJLG.thumb.600_0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5800" y="1600200"/>
            <a:ext cx="7391400" cy="4924425"/>
          </a:xfrm>
          <a:prstGeom prst="rect">
            <a:avLst/>
          </a:prstGeom>
          <a:noFill/>
        </p:spPr>
      </p:pic>
      <p:pic>
        <p:nvPicPr>
          <p:cNvPr id="3" name="Picture 2" descr="E:\My Documents\d9479fd0b775368da5cbd875b13faeed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19400" y="609600"/>
            <a:ext cx="2781791" cy="184613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 smtClean="0"/>
              <a:t>Two Direction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Real Time Render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3"/>
          </p:nvPr>
        </p:nvSpPr>
        <p:spPr/>
        <p:txBody>
          <a:bodyPr/>
          <a:lstStyle/>
          <a:p>
            <a:r>
              <a:rPr lang="en-US" altLang="zh-CN" dirty="0" smtClean="0"/>
              <a:t>Offline Render</a:t>
            </a:r>
            <a:endParaRPr lang="zh-CN" altLang="en-US" dirty="0"/>
          </a:p>
        </p:txBody>
      </p:sp>
      <p:pic>
        <p:nvPicPr>
          <p:cNvPr id="9" name="内容占位符 8" descr="7f4439a33e77dee345c8635b70309f97.jpg"/>
          <p:cNvPicPr>
            <a:picLocks noGrp="1" noChangeAspect="1"/>
          </p:cNvPicPr>
          <p:nvPr>
            <p:ph sz="quarter" idx="2"/>
          </p:nvPr>
        </p:nvPicPr>
        <p:blipFill>
          <a:blip r:embed="rId2" cstate="print"/>
          <a:stretch>
            <a:fillRect/>
          </a:stretch>
        </p:blipFill>
        <p:spPr>
          <a:xfrm>
            <a:off x="457200" y="2895600"/>
            <a:ext cx="4040188" cy="2804815"/>
          </a:xfrm>
        </p:spPr>
      </p:pic>
      <p:pic>
        <p:nvPicPr>
          <p:cNvPr id="1027" name="Picture 3" descr="E:\My Documents\p2277484043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24400" y="2895600"/>
            <a:ext cx="3888557" cy="2819400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066800"/>
            <a:ext cx="7848600" cy="762000"/>
          </a:xfrm>
        </p:spPr>
        <p:txBody>
          <a:bodyPr>
            <a:normAutofit/>
          </a:bodyPr>
          <a:lstStyle/>
          <a:p>
            <a:pPr algn="ctr"/>
            <a:r>
              <a:rPr lang="en-US" sz="4400" dirty="0" smtClean="0"/>
              <a:t>  </a:t>
            </a:r>
            <a:r>
              <a:rPr lang="en-US" sz="4400" b="1" dirty="0" smtClean="0"/>
              <a:t>HISTORY of CG</a:t>
            </a:r>
            <a:endParaRPr lang="en-US" sz="44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914400" y="2286000"/>
            <a:ext cx="65532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sz="2000" b="1" dirty="0" smtClean="0"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  THE CONCEPT OF VIRTUAL REALITY  IS</a:t>
            </a:r>
          </a:p>
          <a:p>
            <a:r>
              <a:rPr lang="en-US" sz="2000" b="1" dirty="0"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smtClean="0"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    BASICALLY FROM  1950.</a:t>
            </a:r>
          </a:p>
          <a:p>
            <a:endParaRPr lang="en-US" sz="2000" b="1" dirty="0" smtClean="0"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  <a:solidFill>
                <a:schemeClr val="accent1">
                  <a:lumMod val="7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buFont typeface="Wingdings" pitchFamily="2" charset="2"/>
              <a:buChar char="Ø"/>
            </a:pPr>
            <a:r>
              <a:rPr lang="en-US" sz="2000" b="1" dirty="0" smtClean="0"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  THEN IN 1965 –ULTIMATE DISPLAY</a:t>
            </a:r>
          </a:p>
          <a:p>
            <a:pPr>
              <a:buFont typeface="Wingdings" pitchFamily="2" charset="2"/>
              <a:buChar char="Ø"/>
            </a:pPr>
            <a:endParaRPr lang="en-US" sz="2000" b="1" dirty="0" smtClean="0"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  <a:solidFill>
                <a:schemeClr val="accent1">
                  <a:lumMod val="7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buFont typeface="Wingdings" pitchFamily="2" charset="2"/>
              <a:buChar char="Ø"/>
            </a:pPr>
            <a:r>
              <a:rPr lang="en-US" sz="2000" b="1" dirty="0" smtClean="0"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sz="2000" b="1" dirty="0" smtClean="0"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PEOPLE BECAME AWARE OF VR IN 1990s.</a:t>
            </a:r>
          </a:p>
          <a:p>
            <a:endParaRPr lang="en-US" sz="2000" b="1" dirty="0"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  <a:solidFill>
                <a:schemeClr val="accent1">
                  <a:lumMod val="7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Administrator\Dropbox\英语课ppt\s_54d8e4b10329420f8e8e7fa08a100d85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76400" y="1676400"/>
            <a:ext cx="5715000" cy="4448175"/>
          </a:xfrm>
          <a:prstGeom prst="rect">
            <a:avLst/>
          </a:prstGeom>
          <a:noFill/>
        </p:spPr>
      </p:pic>
      <p:sp>
        <p:nvSpPr>
          <p:cNvPr id="4" name="矩形 3"/>
          <p:cNvSpPr/>
          <p:nvPr/>
        </p:nvSpPr>
        <p:spPr>
          <a:xfrm>
            <a:off x="1676400" y="685800"/>
            <a:ext cx="582492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cap="none" spc="0" dirty="0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Evolution of Lora</a:t>
            </a:r>
            <a:endParaRPr lang="zh-CN" altLang="en-US" sz="5400" b="1" cap="none" spc="0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b="1" dirty="0" smtClean="0">
                <a:solidFill>
                  <a:schemeClr val="accent3">
                    <a:lumMod val="50000"/>
                  </a:schemeClr>
                </a:solidFill>
              </a:rPr>
              <a:t>Responsibility</a:t>
            </a:r>
            <a:endParaRPr lang="en-US" sz="4400" b="1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35480"/>
            <a:ext cx="8229600" cy="3855720"/>
          </a:xfrm>
        </p:spPr>
        <p:txBody>
          <a:bodyPr>
            <a:normAutofit fontScale="92500" lnSpcReduction="10000"/>
          </a:bodyPr>
          <a:lstStyle/>
          <a:p>
            <a:pPr>
              <a:buNone/>
            </a:pPr>
            <a:endParaRPr lang="en-US" sz="2000" b="1" dirty="0" smtClean="0">
              <a:solidFill>
                <a:schemeClr val="accent1">
                  <a:lumMod val="7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endParaRPr lang="en-US" sz="2000" b="1" dirty="0" smtClean="0">
              <a:solidFill>
                <a:schemeClr val="accent1">
                  <a:lumMod val="7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r>
              <a:rPr lang="en-US" sz="4000" b="1" dirty="0" smtClean="0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       </a:t>
            </a:r>
            <a:r>
              <a:rPr lang="en-US" sz="4000" b="1" dirty="0" smtClean="0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*   </a:t>
            </a:r>
            <a:r>
              <a:rPr lang="en-US" altLang="zh-CN" sz="4000" b="1" dirty="0" smtClean="0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making the renderer efficient</a:t>
            </a:r>
            <a:endParaRPr lang="en-US" sz="4000" b="1" dirty="0" smtClean="0">
              <a:solidFill>
                <a:schemeClr val="accent1">
                  <a:lumMod val="7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endParaRPr lang="en-US" sz="4000" b="1" dirty="0" smtClean="0">
              <a:solidFill>
                <a:schemeClr val="accent1">
                  <a:lumMod val="7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r>
              <a:rPr lang="en-US" sz="4000" b="1" dirty="0" smtClean="0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       * </a:t>
            </a:r>
            <a:r>
              <a:rPr lang="en-US" sz="4000" b="1" dirty="0" smtClean="0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4000" b="1" dirty="0" smtClean="0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making visions beautiful </a:t>
            </a:r>
            <a:endParaRPr lang="en-US" sz="4000" b="1" dirty="0" smtClean="0">
              <a:solidFill>
                <a:schemeClr val="accent1">
                  <a:lumMod val="7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endParaRPr lang="en-US" sz="4000" b="1" dirty="0" smtClean="0">
              <a:solidFill>
                <a:schemeClr val="accent1">
                  <a:lumMod val="7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r>
              <a:rPr lang="en-US" altLang="zh-CN" sz="4000" b="1" dirty="0" smtClean="0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       *   graphic </a:t>
            </a:r>
            <a:r>
              <a:rPr lang="en-US" altLang="zh-CN" sz="4000" b="1" dirty="0" err="1" smtClean="0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aligrithms</a:t>
            </a:r>
            <a:r>
              <a:rPr lang="en-US" altLang="zh-CN" sz="4000" b="1" dirty="0" smtClean="0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for </a:t>
            </a:r>
            <a:r>
              <a:rPr lang="en-US" altLang="zh-CN" sz="4000" b="1" dirty="0" smtClean="0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textures</a:t>
            </a:r>
            <a:endParaRPr lang="en-US" altLang="zh-CN" sz="4000" b="1" dirty="0" smtClean="0">
              <a:solidFill>
                <a:schemeClr val="accent1">
                  <a:lumMod val="7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endParaRPr lang="en-US" sz="2000" b="1" dirty="0" smtClean="0">
              <a:solidFill>
                <a:schemeClr val="accent1">
                  <a:lumMod val="7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2999" y="1676400"/>
            <a:ext cx="2091655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91393" y="3886200"/>
            <a:ext cx="1790700" cy="781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矩形 5"/>
          <p:cNvSpPr/>
          <p:nvPr/>
        </p:nvSpPr>
        <p:spPr>
          <a:xfrm>
            <a:off x="4005993" y="3810000"/>
            <a:ext cx="186140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cap="none" spc="0" dirty="0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GLSL</a:t>
            </a:r>
            <a:endParaRPr lang="zh-CN" altLang="en-US" sz="5400" b="1" cap="none" spc="0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  <p:sp>
        <p:nvSpPr>
          <p:cNvPr id="8" name="矩形 7"/>
          <p:cNvSpPr/>
          <p:nvPr/>
        </p:nvSpPr>
        <p:spPr>
          <a:xfrm>
            <a:off x="3733800" y="2057400"/>
            <a:ext cx="303640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cap="none" spc="0" dirty="0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Cg/HLSL</a:t>
            </a:r>
            <a:endParaRPr lang="zh-CN" altLang="en-US" sz="5400" b="1" cap="none" spc="0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  <p:pic>
        <p:nvPicPr>
          <p:cNvPr id="11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62050" y="5105400"/>
            <a:ext cx="2343150" cy="942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11"/>
          <p:cNvSpPr txBox="1"/>
          <p:nvPr/>
        </p:nvSpPr>
        <p:spPr>
          <a:xfrm>
            <a:off x="1752600" y="5750004"/>
            <a:ext cx="1143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600" dirty="0" smtClean="0"/>
              <a:t>…</a:t>
            </a:r>
            <a:endParaRPr lang="zh-CN" altLang="en-US" sz="6600" dirty="0"/>
          </a:p>
        </p:txBody>
      </p:sp>
      <p:sp>
        <p:nvSpPr>
          <p:cNvPr id="13" name="矩形 12"/>
          <p:cNvSpPr/>
          <p:nvPr/>
        </p:nvSpPr>
        <p:spPr>
          <a:xfrm>
            <a:off x="2192356" y="838200"/>
            <a:ext cx="4862228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altLang="zh-CN" sz="4800" b="1" dirty="0" err="1" smtClean="0">
                <a:solidFill>
                  <a:schemeClr val="accent2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Shader</a:t>
            </a:r>
            <a:r>
              <a:rPr lang="en-US" altLang="zh-CN" sz="4800" b="1" dirty="0" smtClean="0">
                <a:solidFill>
                  <a:schemeClr val="accent2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altLang="zh-CN" sz="4800" b="1" dirty="0" err="1" smtClean="0">
                <a:solidFill>
                  <a:schemeClr val="accent2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Languague</a:t>
            </a:r>
            <a:endParaRPr lang="zh-CN" altLang="en-US" sz="4800" b="1" dirty="0" smtClean="0">
              <a:solidFill>
                <a:schemeClr val="accent2">
                  <a:lumMod val="50000"/>
                </a:schemeClr>
              </a:solidFill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Physics   </a:t>
            </a:r>
            <a:r>
              <a:rPr lang="en-US" altLang="zh-CN" dirty="0" err="1" smtClean="0"/>
              <a:t>Mathmatic</a:t>
            </a:r>
            <a:r>
              <a:rPr lang="en-US" altLang="zh-CN" dirty="0" smtClean="0"/>
              <a:t>  Coding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52227" name="Picture 3" descr="C:\Users\Administrator\Dropbox\英语课ppt\images (2)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24238" y="2433638"/>
            <a:ext cx="2295525" cy="1990725"/>
          </a:xfrm>
          <a:prstGeom prst="rect">
            <a:avLst/>
          </a:prstGeom>
          <a:noFill/>
        </p:spPr>
      </p:pic>
      <p:pic>
        <p:nvPicPr>
          <p:cNvPr id="52228" name="Picture 4" descr="C:\Users\Administrator\Dropbox\英语课ppt\20160129173042483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5400000">
            <a:off x="2600325" y="142875"/>
            <a:ext cx="4171950" cy="84582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0295" y="3352800"/>
            <a:ext cx="8815105" cy="314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矩形 3"/>
          <p:cNvSpPr/>
          <p:nvPr/>
        </p:nvSpPr>
        <p:spPr>
          <a:xfrm>
            <a:off x="1111970" y="1524000"/>
            <a:ext cx="6857455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en-US" altLang="zh-CN" sz="4000" b="1" cap="all" spc="0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Diff </a:t>
            </a:r>
            <a:r>
              <a:rPr lang="en-US" altLang="zh-CN" sz="4000" b="1" cap="all" spc="0" dirty="0" err="1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Clac</a:t>
            </a:r>
            <a:r>
              <a:rPr lang="en-US" altLang="zh-CN" sz="4000" b="1" cap="all" spc="0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 Diff Material</a:t>
            </a:r>
            <a:endParaRPr lang="zh-CN" altLang="en-US" sz="4000" b="1" cap="all" spc="0" dirty="0">
              <a:ln w="0"/>
              <a:gradFill flip="none">
                <a:gsLst>
                  <a:gs pos="0">
                    <a:schemeClr val="accent1">
                      <a:tint val="75000"/>
                      <a:shade val="75000"/>
                      <a:satMod val="170000"/>
                    </a:schemeClr>
                  </a:gs>
                  <a:gs pos="49000">
                    <a:schemeClr val="accent1">
                      <a:tint val="88000"/>
                      <a:shade val="65000"/>
                      <a:satMod val="172000"/>
                    </a:schemeClr>
                  </a:gs>
                  <a:gs pos="50000">
                    <a:schemeClr val="accent1">
                      <a:shade val="65000"/>
                      <a:satMod val="130000"/>
                    </a:schemeClr>
                  </a:gs>
                  <a:gs pos="92000">
                    <a:schemeClr val="accent1">
                      <a:shade val="50000"/>
                      <a:satMod val="120000"/>
                    </a:schemeClr>
                  </a:gs>
                  <a:gs pos="100000">
                    <a:schemeClr val="accent1">
                      <a:shade val="48000"/>
                      <a:satMod val="120000"/>
                    </a:schemeClr>
                  </a:gs>
                </a:gsLst>
                <a:lin ang="5400000"/>
              </a:gradFill>
              <a:effectLst>
                <a:reflection blurRad="12700" stA="50000" endPos="50000" dist="5000" dir="5400000" sy="-100000" rotWithShape="0"/>
              </a:effectLst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E:\My Documents\144012771315398555d69ae1c54f7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990600"/>
            <a:ext cx="8832107" cy="2122487"/>
          </a:xfrm>
          <a:prstGeom prst="rect">
            <a:avLst/>
          </a:prstGeom>
          <a:noFill/>
        </p:spPr>
      </p:pic>
      <p:pic>
        <p:nvPicPr>
          <p:cNvPr id="4099" name="Picture 3" descr="H:\ppt\VirtualRealitymedical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5777190" y="2484373"/>
            <a:ext cx="5251652" cy="3479800"/>
          </a:xfrm>
          <a:prstGeom prst="rect">
            <a:avLst/>
          </a:prstGeom>
          <a:noFill/>
        </p:spPr>
      </p:pic>
      <p:pic>
        <p:nvPicPr>
          <p:cNvPr id="4100" name="Picture 4" descr="H:\ppt\ows_138645700548936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-5715000" y="2514600"/>
            <a:ext cx="3824212" cy="2785998"/>
          </a:xfrm>
          <a:prstGeom prst="rect">
            <a:avLst/>
          </a:prstGeom>
          <a:noFill/>
        </p:spPr>
      </p:pic>
      <p:sp>
        <p:nvSpPr>
          <p:cNvPr id="5" name="矩形 4"/>
          <p:cNvSpPr/>
          <p:nvPr/>
        </p:nvSpPr>
        <p:spPr>
          <a:xfrm>
            <a:off x="1828800" y="3581400"/>
            <a:ext cx="5561843" cy="258532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cap="none" spc="0" dirty="0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Virtual Training </a:t>
            </a:r>
          </a:p>
          <a:p>
            <a:pPr algn="ctr"/>
            <a:r>
              <a:rPr lang="en-US" altLang="zh-CN" sz="5400" b="1" cap="none" spc="0" dirty="0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of </a:t>
            </a:r>
          </a:p>
          <a:p>
            <a:pPr algn="ctr"/>
            <a:r>
              <a:rPr lang="en-US" altLang="zh-CN" sz="5400" b="1" cap="none" spc="0" dirty="0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Operations</a:t>
            </a:r>
            <a:endParaRPr lang="zh-CN" altLang="en-US" sz="5400" b="1" cap="none" spc="0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8" name="Picture 2" descr="C:\Users\Administrator\Dropbox\英语课ppt\cq2_gbuffer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1066800"/>
            <a:ext cx="8115300" cy="544353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4" name="Picture 2" descr="C:\Users\Administrator\Dropbox\英语课ppt\rgb-yuv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609600"/>
            <a:ext cx="4343400" cy="6019800"/>
          </a:xfrm>
          <a:prstGeom prst="rect">
            <a:avLst/>
          </a:prstGeom>
          <a:noFill/>
        </p:spPr>
      </p:pic>
      <p:sp>
        <p:nvSpPr>
          <p:cNvPr id="3" name="矩形 2"/>
          <p:cNvSpPr/>
          <p:nvPr/>
        </p:nvSpPr>
        <p:spPr>
          <a:xfrm>
            <a:off x="4747925" y="1600200"/>
            <a:ext cx="4396075" cy="424731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dirty="0" err="1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Algrithm</a:t>
            </a:r>
            <a:r>
              <a:rPr lang="en-US" altLang="zh-CN" sz="5400" b="1" dirty="0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 of </a:t>
            </a:r>
          </a:p>
          <a:p>
            <a:pPr algn="ctr"/>
            <a:r>
              <a:rPr lang="en-US" altLang="zh-CN" sz="5400" b="1" dirty="0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translate </a:t>
            </a:r>
          </a:p>
          <a:p>
            <a:pPr algn="ctr"/>
            <a:r>
              <a:rPr lang="en-US" altLang="zh-CN" sz="5400" b="1" dirty="0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color format </a:t>
            </a:r>
          </a:p>
          <a:p>
            <a:pPr algn="ctr"/>
            <a:r>
              <a:rPr lang="en-US" altLang="zh-CN" sz="5400" b="1" dirty="0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form </a:t>
            </a:r>
          </a:p>
          <a:p>
            <a:pPr algn="ctr"/>
            <a:r>
              <a:rPr lang="en-US" altLang="zh-CN" sz="5400" b="1" dirty="0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RGB to YUV</a:t>
            </a:r>
            <a:endParaRPr lang="zh-CN" altLang="en-US" sz="5400" b="1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1">
                  <a:lumMod val="75000"/>
                </a:schemeClr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914400"/>
            <a:ext cx="8229600" cy="856488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4800" b="1" dirty="0" smtClean="0">
                <a:solidFill>
                  <a:schemeClr val="accent2">
                    <a:lumMod val="50000"/>
                  </a:schemeClr>
                </a:solidFill>
              </a:rPr>
              <a:t>LANGUAGE C or C++</a:t>
            </a:r>
            <a:endParaRPr lang="en-US" sz="48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32769" name="Picture 1" descr="E:\My Documents\下载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76400" y="2514600"/>
            <a:ext cx="5716587" cy="300037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4" name="Picture 2" descr="https://img1.doubanio.com/view/photo/photo/public/p2277484017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0" y="1905000"/>
            <a:ext cx="7162800" cy="4610101"/>
          </a:xfrm>
          <a:prstGeom prst="rect">
            <a:avLst/>
          </a:prstGeom>
          <a:noFill/>
        </p:spPr>
      </p:pic>
      <p:sp>
        <p:nvSpPr>
          <p:cNvPr id="3" name="矩形 2"/>
          <p:cNvSpPr/>
          <p:nvPr/>
        </p:nvSpPr>
        <p:spPr>
          <a:xfrm>
            <a:off x="3256766" y="838200"/>
            <a:ext cx="169623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brightRoom" dir="t"/>
            </a:scene3d>
            <a:sp3d contourW="6350" prstMaterial="plastic">
              <a:bevelT w="20320" h="20320" prst="angle"/>
              <a:contourClr>
                <a:schemeClr val="accent1">
                  <a:tint val="100000"/>
                  <a:shade val="100000"/>
                  <a:hueMod val="100000"/>
                  <a:satMod val="100000"/>
                </a:schemeClr>
              </a:contourClr>
            </a:sp3d>
          </a:bodyPr>
          <a:lstStyle/>
          <a:p>
            <a:pPr algn="ctr"/>
            <a:r>
              <a:rPr lang="en-US" altLang="zh-CN" sz="5400" b="1" cap="all" spc="0" dirty="0" smtClean="0">
                <a:ln/>
                <a:solidFill>
                  <a:schemeClr val="accent1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Java</a:t>
            </a:r>
            <a:endParaRPr lang="zh-CN" altLang="en-US" sz="5400" b="1" cap="all" spc="0" dirty="0">
              <a:ln/>
              <a:solidFill>
                <a:schemeClr val="accent1"/>
              </a:solidFill>
              <a:effectLst>
                <a:outerShdw blurRad="19685" dist="12700" dir="5400000" algn="tl" rotWithShape="0">
                  <a:schemeClr val="accent1">
                    <a:satMod val="130000"/>
                    <a:alpha val="60000"/>
                  </a:schemeClr>
                </a:outerShdw>
                <a:reflection blurRad="10000" stA="55000" endPos="48000" dist="500" dir="5400000" sy="-100000" algn="bl" rotWithShape="0"/>
              </a:effectLst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2" name="Picture 2" descr="C:\Users\Administrator\Dropbox\英语课ppt\OptiX-Billiards_larg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0" y="1371600"/>
            <a:ext cx="4762500" cy="2981325"/>
          </a:xfrm>
          <a:prstGeom prst="rect">
            <a:avLst/>
          </a:prstGeom>
          <a:noFill/>
        </p:spPr>
      </p:pic>
      <p:pic>
        <p:nvPicPr>
          <p:cNvPr id="56323" name="Picture 3" descr="C:\Users\Administrator\Dropbox\英语课ppt\TeacupAndSpoonNoiseFree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71800" y="3200400"/>
            <a:ext cx="5905500" cy="329609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70" name="Picture 2" descr="C:\Users\Administrator\Dropbox\英语课ppt\2-890x445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914400"/>
            <a:ext cx="6143625" cy="3071813"/>
          </a:xfrm>
          <a:prstGeom prst="rect">
            <a:avLst/>
          </a:prstGeom>
          <a:noFill/>
        </p:spPr>
      </p:pic>
      <p:pic>
        <p:nvPicPr>
          <p:cNvPr id="58371" name="Picture 3" descr="C:\Users\Administrator\Dropbox\英语课ppt\3-890x445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67000" y="3505200"/>
            <a:ext cx="6172200" cy="30861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6" name="Picture 2" descr="C:\Users\Administrator\Dropbox\英语课ppt\DiamondsWithDispersion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1600200"/>
            <a:ext cx="8458200" cy="475773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THANK YOU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E:\My Documents\下载 (1)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62313" y="2557463"/>
            <a:ext cx="2619375" cy="1743075"/>
          </a:xfrm>
          <a:prstGeom prst="rect">
            <a:avLst/>
          </a:prstGeom>
          <a:noFill/>
        </p:spPr>
      </p:pic>
      <p:pic>
        <p:nvPicPr>
          <p:cNvPr id="4" name="Picture 3" descr="E:\My Documents\sasd-buchin-2-1510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52600" y="2362200"/>
            <a:ext cx="5715000" cy="3800475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1752600" y="1371600"/>
            <a:ext cx="58785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 smtClean="0">
                <a:solidFill>
                  <a:schemeClr val="tx2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Dead </a:t>
            </a:r>
            <a:r>
              <a:rPr lang="en-US" altLang="zh-CN" sz="3600" dirty="0" err="1" smtClean="0">
                <a:solidFill>
                  <a:schemeClr val="tx2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b</a:t>
            </a:r>
            <a:r>
              <a:rPr lang="en-US" altLang="zh-CN" sz="3600" dirty="0" err="1" smtClean="0">
                <a:solidFill>
                  <a:schemeClr val="tx2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odys</a:t>
            </a:r>
            <a:r>
              <a:rPr lang="en-US" altLang="zh-CN" sz="3600" dirty="0" smtClean="0">
                <a:solidFill>
                  <a:schemeClr val="tx2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and animals</a:t>
            </a:r>
            <a:endParaRPr lang="zh-CN" altLang="en-US" sz="3600" dirty="0">
              <a:solidFill>
                <a:schemeClr val="tx2">
                  <a:lumMod val="75000"/>
                </a:schemeClr>
              </a:solidFill>
              <a:latin typeface="Verdana" pitchFamily="34" charset="0"/>
              <a:ea typeface="Gulim" pitchFamily="34" charset="-127"/>
              <a:cs typeface="Verdana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E:\My Documents\ec6f776548d8133f5dd83f14e78b9be0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76400" y="2514600"/>
            <a:ext cx="5648325" cy="3400425"/>
          </a:xfrm>
          <a:prstGeom prst="rect">
            <a:avLst/>
          </a:prstGeom>
          <a:noFill/>
        </p:spPr>
      </p:pic>
      <p:sp>
        <p:nvSpPr>
          <p:cNvPr id="5" name="矩形 4"/>
          <p:cNvSpPr/>
          <p:nvPr/>
        </p:nvSpPr>
        <p:spPr>
          <a:xfrm>
            <a:off x="1371600" y="1447800"/>
            <a:ext cx="721050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400" dirty="0" smtClean="0">
                <a:solidFill>
                  <a:schemeClr val="tx2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Expensive  Unrepeatable</a:t>
            </a:r>
            <a:endParaRPr lang="zh-CN" altLang="en-US" sz="4400" dirty="0">
              <a:solidFill>
                <a:schemeClr val="tx2">
                  <a:lumMod val="75000"/>
                </a:schemeClr>
              </a:solidFill>
              <a:latin typeface="Verdana" pitchFamily="34" charset="0"/>
              <a:ea typeface="Gulim" pitchFamily="34" charset="-127"/>
              <a:cs typeface="Verdana" pitchFamily="3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32" name="Picture 12" descr="H:\ppt\18dxlu733mgunjpg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66800" y="1371600"/>
            <a:ext cx="7162800" cy="481039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H:\ppt\ows_138645700548936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14400" y="1219200"/>
            <a:ext cx="7315200" cy="532923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H:\ppt\VirtualRealitymedical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" y="1040164"/>
            <a:ext cx="8281842" cy="548763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C:\Users\Administrator\Pictures\QQ截图20160519232840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71600" y="1219200"/>
            <a:ext cx="6124575" cy="54768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2819400" y="914400"/>
            <a:ext cx="330706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Big Three</a:t>
            </a:r>
            <a:endParaRPr lang="zh-CN" altLang="en-US" sz="54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5" name="椭圆 4"/>
          <p:cNvSpPr/>
          <p:nvPr/>
        </p:nvSpPr>
        <p:spPr>
          <a:xfrm>
            <a:off x="899746" y="4141177"/>
            <a:ext cx="2895600" cy="17526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 smtClean="0"/>
              <a:t>Compiler</a:t>
            </a:r>
            <a:endParaRPr lang="zh-CN" altLang="en-US" sz="3200" dirty="0"/>
          </a:p>
        </p:txBody>
      </p:sp>
      <p:sp>
        <p:nvSpPr>
          <p:cNvPr id="8" name="椭圆 7"/>
          <p:cNvSpPr/>
          <p:nvPr/>
        </p:nvSpPr>
        <p:spPr>
          <a:xfrm>
            <a:off x="5471746" y="4202723"/>
            <a:ext cx="2895600" cy="17526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 smtClean="0"/>
              <a:t>OS</a:t>
            </a:r>
            <a:endParaRPr lang="zh-CN" altLang="en-US" sz="3200" dirty="0"/>
          </a:p>
        </p:txBody>
      </p:sp>
      <p:sp>
        <p:nvSpPr>
          <p:cNvPr id="9" name="椭圆 8"/>
          <p:cNvSpPr/>
          <p:nvPr/>
        </p:nvSpPr>
        <p:spPr>
          <a:xfrm>
            <a:off x="3352800" y="2057400"/>
            <a:ext cx="2895600" cy="17526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 smtClean="0"/>
              <a:t>Graphic</a:t>
            </a:r>
            <a:endParaRPr lang="zh-CN" altLang="en-US" sz="3200" dirty="0"/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low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348</TotalTime>
  <Words>114</Words>
  <Application>Microsoft Office PowerPoint</Application>
  <PresentationFormat>全屏显示(4:3)</PresentationFormat>
  <Paragraphs>50</Paragraphs>
  <Slides>27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28" baseType="lpstr">
      <vt:lpstr>Flow</vt:lpstr>
      <vt:lpstr>幻灯片 1</vt:lpstr>
      <vt:lpstr>幻灯片 2</vt:lpstr>
      <vt:lpstr>幻灯片 3</vt:lpstr>
      <vt:lpstr>幻灯片 4</vt:lpstr>
      <vt:lpstr>幻灯片 5</vt:lpstr>
      <vt:lpstr>幻灯片 6</vt:lpstr>
      <vt:lpstr>幻灯片 7</vt:lpstr>
      <vt:lpstr>幻灯片 8</vt:lpstr>
      <vt:lpstr>幻灯片 9</vt:lpstr>
      <vt:lpstr>Before</vt:lpstr>
      <vt:lpstr>After</vt:lpstr>
      <vt:lpstr>幻灯片 12</vt:lpstr>
      <vt:lpstr>Two Direction</vt:lpstr>
      <vt:lpstr>  HISTORY of CG</vt:lpstr>
      <vt:lpstr>幻灯片 15</vt:lpstr>
      <vt:lpstr>Responsibility</vt:lpstr>
      <vt:lpstr>幻灯片 17</vt:lpstr>
      <vt:lpstr>Physics   Mathmatic  Coding</vt:lpstr>
      <vt:lpstr>幻灯片 19</vt:lpstr>
      <vt:lpstr>幻灯片 20</vt:lpstr>
      <vt:lpstr>幻灯片 21</vt:lpstr>
      <vt:lpstr> LANGUAGE C or C++</vt:lpstr>
      <vt:lpstr>幻灯片 23</vt:lpstr>
      <vt:lpstr>幻灯片 24</vt:lpstr>
      <vt:lpstr>幻灯片 25</vt:lpstr>
      <vt:lpstr>幻灯片 26</vt:lpstr>
      <vt:lpstr>THANK YOU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Computer</dc:creator>
  <cp:lastModifiedBy>Administrator</cp:lastModifiedBy>
  <cp:revision>68</cp:revision>
  <dcterms:created xsi:type="dcterms:W3CDTF">2009-10-02T10:13:24Z</dcterms:created>
  <dcterms:modified xsi:type="dcterms:W3CDTF">2016-05-19T16:00:07Z</dcterms:modified>
</cp:coreProperties>
</file>